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08" r:id="rId6"/>
    <p:sldId id="298" r:id="rId7"/>
    <p:sldId id="299" r:id="rId8"/>
    <p:sldId id="300" r:id="rId9"/>
    <p:sldId id="263" r:id="rId10"/>
    <p:sldId id="301" r:id="rId11"/>
    <p:sldId id="258" r:id="rId12"/>
    <p:sldId id="259" r:id="rId13"/>
    <p:sldId id="260" r:id="rId14"/>
    <p:sldId id="265" r:id="rId15"/>
    <p:sldId id="270" r:id="rId16"/>
    <p:sldId id="271" r:id="rId17"/>
    <p:sldId id="267" r:id="rId18"/>
    <p:sldId id="268" r:id="rId19"/>
    <p:sldId id="272" r:id="rId20"/>
    <p:sldId id="274" r:id="rId21"/>
    <p:sldId id="269" r:id="rId22"/>
    <p:sldId id="306" r:id="rId23"/>
    <p:sldId id="302" r:id="rId24"/>
    <p:sldId id="276" r:id="rId25"/>
    <p:sldId id="303" r:id="rId26"/>
    <p:sldId id="304" r:id="rId27"/>
    <p:sldId id="283" r:id="rId28"/>
    <p:sldId id="294" r:id="rId29"/>
    <p:sldId id="297" r:id="rId30"/>
    <p:sldId id="296" r:id="rId31"/>
    <p:sldId id="295" r:id="rId32"/>
    <p:sldId id="293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A4C"/>
    <a:srgbClr val="DF006E"/>
    <a:srgbClr val="6B6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86EF3-8C78-43A9-9FD9-233FDF11C0ED}" v="4" dt="2023-09-12T14:45:17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A11DD9-9B6F-521C-D65E-5DD11967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6B02793-7940-88A1-EC48-E6694A6C1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A8DA96-7607-A6AD-8F21-5F8E4F65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3EB1B1-1DC3-8A2D-8924-7753A765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31176-8458-CD61-C06F-68C5D2B4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063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3662E8-9685-0A77-71DB-4699FBF1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9C4F9A-2699-8D9E-D3FC-FF9144353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97CBC0-DCA0-229C-3F3E-6609378C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C325CF-D478-1A52-0D33-C01E3C9F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CED154-6F83-A144-0216-9A1A9D28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86FFB6-D4A2-B798-2099-C3033DD65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B1643FB-3D04-CD0F-02EA-DDCA7F20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62E5BA-C0F1-9623-06AC-134A63F9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24313B-6495-B8BB-5ABA-D74CD22D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D196DF-A883-BE7F-14C4-27CA8398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52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40B92B-EDFB-D6C8-AAB1-89148514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ED2976-34D8-579C-A51D-0C365A732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D1C4A5-77D7-CD53-972D-9A125FB7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999A05-F330-DFF8-E329-77CD3CA8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0922A1-47A8-7AC8-874F-F2C8688A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05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FDD7D1-1D0C-3D56-493B-668B3BCD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ED69FE-17EB-71DF-E0DC-118F6C184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E9737E-F287-E116-EF56-8BFD9886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120F4B-FBF1-C656-39E9-9EEE4B0F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1BAD29-281E-E347-EC50-AE9B5006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04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BFB7C-053B-6093-A7CC-99C0B823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CE3E97-3F1F-FC76-01B6-B992989DD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C9E1A1-D274-67BD-3DB4-DB10006D8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DEEBCF-008C-8DE5-15FB-1A0A9DC4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8F044F1-DA2D-21C8-1E73-3B093164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3CE708-3A41-6168-CE7E-6E18E884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10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A8B19-D944-7159-5127-C35AE062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11C44D-80C0-AFF6-771B-2D90A4848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F9ED9E-647B-8F4C-1B0A-0D5438F05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2872FBD-FED4-F17C-F087-30FCAAE8A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C449EB6-6685-46D9-1470-501A28F8F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2C9F6FF-2E8F-2B7F-4A02-8C8C1C06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B6CB715-5C2A-FCC2-D181-0F0C01D3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85799BC-03F3-2CE2-EE5C-0B9FD1A9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25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69A4DE-E0EF-5C12-BB8A-92240C65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D9F608-2748-02A4-694A-05E25191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FDA4B67-78C1-7DA4-697B-8B7D06A6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EB60DF-D489-8DAF-428E-604A59C0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26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3D142D5-DA9D-9227-4D68-C56F28E9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5F4EEB3-F1F4-14DE-0A99-0234CD2F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8A818C-41C8-BA91-9EC6-8294520D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44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A41148-1D0E-C517-5A8F-104F66E6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81C5BF-E0B4-683E-1DA3-60DAEDB19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6AAA68-8D89-2C9A-BF61-6DFA9E281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819F29-870D-C13A-06F9-34955AB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2E817A-21C8-B8CB-FD58-3E9324CE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AD04055-AC06-6598-74E2-353096B1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89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DC109-9CD3-FF13-1F75-829A5B8D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E9CC6A-9666-C003-805A-464F98B1E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6FD873-770A-D5C0-757B-5A15114FD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9BBF9D-47A5-34ED-73EA-0BCDA1FB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165128-930E-1433-069C-90A01132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18027F-EED0-51E0-1A0B-5FD21D57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06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CE2F561-E8D5-1231-F1C3-B731C807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701CA7-1423-219F-9D98-32BB8590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5A5F55-2A82-E7C4-677C-6003FB668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42806-E93E-8541-A599-DDCE4EE000BB}" type="datetimeFigureOut">
              <a:rPr lang="nb-NO" smtClean="0"/>
              <a:t>24.09.2023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D72327-09AA-FC2D-8250-76ED2BBAF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C94B55-498B-2DC2-D4FB-32D6A79F8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EB074-855D-FA4A-B200-C6E8EBF39D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39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vt-agder.no/til-foreninger/studentsosiale-midl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t-agder.no/til-foreninger/studentsosiale-midl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rganisatorisk@vt-agder.no" TargetMode="External"/><Relationship Id="rId2" Type="http://schemas.openxmlformats.org/officeDocument/2006/relationships/hyperlink" Target="mailto:ssm@vt-agder.no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eder@vt-agder.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4144F-E512-81E0-3000-2A08643AE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4884" y="2060658"/>
            <a:ext cx="5422232" cy="1368342"/>
          </a:xfrm>
        </p:spPr>
        <p:txBody>
          <a:bodyPr>
            <a:normAutofit fontScale="90000"/>
          </a:bodyPr>
          <a:lstStyle/>
          <a:p>
            <a:r>
              <a:rPr lang="nb-NO" sz="9600"/>
              <a:t>SSM-kurs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657067-5A2F-C825-F8E5-ABC06E546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6558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6000">
                <a:latin typeface="+mj-lt"/>
                <a:cs typeface="Adelle Sans Devanagari"/>
              </a:rPr>
              <a:t>V24</a:t>
            </a:r>
            <a:endParaRPr lang="nb-NO" sz="6000">
              <a:latin typeface="+mj-lt"/>
              <a:cs typeface="Adelle Sans Devanagari" panose="02000503000000020004" pitchFamily="2" charset="-78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87E57D2-C638-6774-C595-A1CCBF60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66366"/>
            <a:ext cx="4762500" cy="711200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C36D0A5D-10DE-2BD4-FA68-11C10C5A96C1}"/>
              </a:ext>
            </a:extLst>
          </p:cNvPr>
          <p:cNvSpPr/>
          <p:nvPr/>
        </p:nvSpPr>
        <p:spPr>
          <a:xfrm>
            <a:off x="0" y="4355432"/>
            <a:ext cx="12192000" cy="2502568"/>
          </a:xfrm>
          <a:prstGeom prst="rtTriangl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67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87E57D2-C638-6774-C595-A1CCBF60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66366"/>
            <a:ext cx="4762500" cy="7112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51B1749-2588-FC17-6FCB-1A175DA08E56}"/>
              </a:ext>
            </a:extLst>
          </p:cNvPr>
          <p:cNvSpPr/>
          <p:nvPr/>
        </p:nvSpPr>
        <p:spPr>
          <a:xfrm>
            <a:off x="6096000" y="-3101710"/>
            <a:ext cx="7591865" cy="6203420"/>
          </a:xfrm>
          <a:prstGeom prst="ellips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0382E18-3F69-C4C3-1836-F5C9C0B9ADE3}"/>
              </a:ext>
            </a:extLst>
          </p:cNvPr>
          <p:cNvSpPr txBox="1"/>
          <p:nvPr/>
        </p:nvSpPr>
        <p:spPr>
          <a:xfrm>
            <a:off x="7880591" y="671345"/>
            <a:ext cx="3415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>
                <a:solidFill>
                  <a:schemeClr val="bg1"/>
                </a:solidFill>
              </a:rPr>
              <a:t>VIKTIG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90B29BE-E872-B1C5-92E4-37FFF72AE2CF}"/>
              </a:ext>
            </a:extLst>
          </p:cNvPr>
          <p:cNvSpPr txBox="1">
            <a:spLocks/>
          </p:cNvSpPr>
          <p:nvPr/>
        </p:nvSpPr>
        <p:spPr>
          <a:xfrm>
            <a:off x="895641" y="1688122"/>
            <a:ext cx="9917097" cy="4681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nb-NO" sz="3200">
                <a:latin typeface="+mj-lt"/>
              </a:rPr>
              <a:t>FU kan ta </a:t>
            </a:r>
            <a:r>
              <a:rPr lang="nb-NO" sz="3200" b="1">
                <a:solidFill>
                  <a:srgbClr val="DF006E"/>
                </a:solidFill>
                <a:latin typeface="+mj-lt"/>
              </a:rPr>
              <a:t>stikkprøver</a:t>
            </a:r>
            <a:r>
              <a:rPr lang="nb-NO" sz="3200">
                <a:latin typeface="+mj-lt"/>
              </a:rPr>
              <a:t> på </a:t>
            </a:r>
            <a:br>
              <a:rPr lang="nb-NO" sz="3200">
                <a:latin typeface="+mj-lt"/>
              </a:rPr>
            </a:br>
            <a:r>
              <a:rPr lang="nb-NO" sz="3200">
                <a:latin typeface="+mj-lt"/>
              </a:rPr>
              <a:t>alle søkere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sz="3200">
                <a:latin typeface="+mj-lt"/>
              </a:rPr>
              <a:t>Foreninger/medlemmer i foreninger</a:t>
            </a:r>
            <a:br>
              <a:rPr lang="nb-NO" sz="3200">
                <a:latin typeface="+mj-lt"/>
              </a:rPr>
            </a:br>
            <a:r>
              <a:rPr lang="nb-NO" sz="3200">
                <a:latin typeface="+mj-lt"/>
              </a:rPr>
              <a:t>som </a:t>
            </a:r>
            <a:r>
              <a:rPr lang="nb-NO" sz="3200" b="1">
                <a:solidFill>
                  <a:srgbClr val="DF006E"/>
                </a:solidFill>
                <a:latin typeface="+mj-lt"/>
              </a:rPr>
              <a:t>trakasserer eller hetser</a:t>
            </a:r>
            <a:r>
              <a:rPr lang="nb-NO" sz="3200">
                <a:latin typeface="+mj-lt"/>
              </a:rPr>
              <a:t> VT/AU/FU</a:t>
            </a:r>
            <a:br>
              <a:rPr lang="nb-NO" sz="3200">
                <a:latin typeface="+mj-lt"/>
              </a:rPr>
            </a:br>
            <a:r>
              <a:rPr lang="nb-NO" sz="3200">
                <a:latin typeface="+mj-lt"/>
              </a:rPr>
              <a:t>kan få skriftlig advarsel eller karantenetid fra å søke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sz="3200">
                <a:latin typeface="+mj-lt"/>
              </a:rPr>
              <a:t>VT kan gjøre </a:t>
            </a:r>
            <a:r>
              <a:rPr lang="nb-NO" sz="3200" b="1">
                <a:solidFill>
                  <a:srgbClr val="DF006E"/>
                </a:solidFill>
                <a:latin typeface="+mj-lt"/>
              </a:rPr>
              <a:t>omdisponeringer</a:t>
            </a:r>
            <a:r>
              <a:rPr lang="nb-NO" sz="3200">
                <a:latin typeface="+mj-lt"/>
              </a:rPr>
              <a:t> innenfor de rammene som det er lagt opp i budsjettet. Det vil ikke være mulig å tildele mer enn </a:t>
            </a:r>
            <a:r>
              <a:rPr lang="nb-NO" sz="3200" b="1">
                <a:solidFill>
                  <a:srgbClr val="DF006E"/>
                </a:solidFill>
                <a:latin typeface="+mj-lt"/>
              </a:rPr>
              <a:t>60% av årets totale budsjett per semester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nb-NO" sz="3200">
                <a:latin typeface="+mj-lt"/>
              </a:rPr>
              <a:t>Taket for søkesum er nå </a:t>
            </a:r>
            <a:r>
              <a:rPr lang="nb-NO" sz="3200" b="1">
                <a:solidFill>
                  <a:srgbClr val="DF006E"/>
                </a:solidFill>
                <a:latin typeface="+mj-lt"/>
              </a:rPr>
              <a:t>maks 150 000kr </a:t>
            </a:r>
            <a:r>
              <a:rPr lang="nb-NO" sz="3200">
                <a:latin typeface="+mj-lt"/>
              </a:rPr>
              <a:t>per forening uavhengig av aktivitet og størrelse. </a:t>
            </a:r>
          </a:p>
        </p:txBody>
      </p:sp>
    </p:spTree>
    <p:extLst>
      <p:ext uri="{BB962C8B-B14F-4D97-AF65-F5344CB8AC3E}">
        <p14:creationId xmlns:p14="http://schemas.microsoft.com/office/powerpoint/2010/main" val="23698701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5C9D82-BEEF-DBE0-7F13-931CB22C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7200"/>
              <a:t>Søkekriterier</a:t>
            </a:r>
          </a:p>
        </p:txBody>
      </p:sp>
    </p:spTree>
    <p:extLst>
      <p:ext uri="{BB962C8B-B14F-4D97-AF65-F5344CB8AC3E}">
        <p14:creationId xmlns:p14="http://schemas.microsoft.com/office/powerpoint/2010/main" val="263289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23D51E-9715-2788-E204-EA1DF7D2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Krav til de som søker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5ADD41-78E5-9421-E93D-33AAE213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297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b-NO" sz="3200">
                <a:latin typeface="+mj-lt"/>
              </a:rPr>
              <a:t>Ha et eget </a:t>
            </a:r>
            <a:r>
              <a:rPr lang="nb-NO" sz="3200" b="1">
                <a:solidFill>
                  <a:srgbClr val="DF006E"/>
                </a:solidFill>
              </a:rPr>
              <a:t>organisasjonsnummer</a:t>
            </a:r>
            <a:r>
              <a:rPr lang="nb-NO" sz="3200"/>
              <a:t> </a:t>
            </a:r>
            <a:r>
              <a:rPr lang="nb-NO" sz="3200">
                <a:latin typeface="+mj-lt"/>
              </a:rPr>
              <a:t>med</a:t>
            </a:r>
            <a:r>
              <a:rPr lang="nb-NO" sz="3200"/>
              <a:t> </a:t>
            </a:r>
            <a:r>
              <a:rPr lang="nb-NO" sz="3200" b="1">
                <a:solidFill>
                  <a:srgbClr val="DF006E"/>
                </a:solidFill>
              </a:rPr>
              <a:t>tilhørende konto</a:t>
            </a:r>
          </a:p>
          <a:p>
            <a:pPr marL="514350" indent="-514350">
              <a:buAutoNum type="arabicPeriod"/>
            </a:pPr>
            <a:r>
              <a:rPr lang="nb-NO" sz="3200">
                <a:latin typeface="+mj-lt"/>
              </a:rPr>
              <a:t>Ha</a:t>
            </a:r>
            <a:r>
              <a:rPr lang="nb-NO" sz="3200"/>
              <a:t> </a:t>
            </a:r>
            <a:r>
              <a:rPr lang="nb-NO" sz="3200" b="1">
                <a:solidFill>
                  <a:srgbClr val="DF006E"/>
                </a:solidFill>
              </a:rPr>
              <a:t>leder</a:t>
            </a:r>
            <a:r>
              <a:rPr lang="nb-NO" sz="3200"/>
              <a:t> </a:t>
            </a:r>
            <a:r>
              <a:rPr lang="nb-NO" sz="3200">
                <a:latin typeface="+mj-lt"/>
              </a:rPr>
              <a:t>og</a:t>
            </a:r>
            <a:r>
              <a:rPr lang="nb-NO" sz="3200"/>
              <a:t> </a:t>
            </a:r>
            <a:r>
              <a:rPr lang="nb-NO" sz="3200" b="1">
                <a:solidFill>
                  <a:srgbClr val="DF006E"/>
                </a:solidFill>
              </a:rPr>
              <a:t>økonomi-ansvarlig</a:t>
            </a:r>
            <a:r>
              <a:rPr lang="nb-NO" sz="3200"/>
              <a:t> </a:t>
            </a:r>
            <a:r>
              <a:rPr lang="nb-NO" sz="3200">
                <a:latin typeface="+mj-lt"/>
              </a:rPr>
              <a:t>(utenom de 8 medlemmene)</a:t>
            </a:r>
          </a:p>
          <a:p>
            <a:pPr marL="514350" indent="-514350">
              <a:buAutoNum type="arabicPeriod"/>
            </a:pPr>
            <a:r>
              <a:rPr lang="nb-NO" sz="3200">
                <a:latin typeface="+mj-lt"/>
              </a:rPr>
              <a:t>Ha</a:t>
            </a:r>
            <a:r>
              <a:rPr lang="nb-NO" sz="3200"/>
              <a:t> </a:t>
            </a:r>
            <a:r>
              <a:rPr lang="nb-NO" sz="3200" b="1">
                <a:solidFill>
                  <a:srgbClr val="DF006E"/>
                </a:solidFill>
              </a:rPr>
              <a:t>medlemsliste</a:t>
            </a:r>
            <a:r>
              <a:rPr lang="nb-NO" sz="3200"/>
              <a:t> </a:t>
            </a:r>
            <a:r>
              <a:rPr lang="nb-NO" sz="3200">
                <a:latin typeface="+mj-lt"/>
              </a:rPr>
              <a:t>med minst </a:t>
            </a:r>
            <a:r>
              <a:rPr lang="nb-NO" sz="3200" b="1">
                <a:solidFill>
                  <a:srgbClr val="DF006E"/>
                </a:solidFill>
              </a:rPr>
              <a:t>8 medlemmer</a:t>
            </a:r>
            <a:r>
              <a:rPr lang="nb-NO" sz="3200">
                <a:latin typeface="+mj-lt"/>
              </a:rPr>
              <a:t>, og minst </a:t>
            </a:r>
            <a:r>
              <a:rPr lang="nb-NO" sz="3200" b="1">
                <a:solidFill>
                  <a:srgbClr val="DF006E"/>
                </a:solidFill>
              </a:rPr>
              <a:t>80%</a:t>
            </a:r>
            <a:r>
              <a:rPr lang="nb-NO" sz="3200"/>
              <a:t> </a:t>
            </a:r>
            <a:r>
              <a:rPr lang="nb-NO" sz="3200" b="1">
                <a:solidFill>
                  <a:srgbClr val="DF006E"/>
                </a:solidFill>
              </a:rPr>
              <a:t>må være studenter</a:t>
            </a:r>
            <a:r>
              <a:rPr lang="nb-NO" sz="3200"/>
              <a:t> </a:t>
            </a:r>
            <a:r>
              <a:rPr lang="nb-NO" sz="3200">
                <a:latin typeface="+mj-lt"/>
              </a:rPr>
              <a:t>(unntak: linjeforeninger)</a:t>
            </a:r>
          </a:p>
          <a:p>
            <a:pPr marL="514350" indent="-514350">
              <a:buAutoNum type="arabicPeriod"/>
            </a:pPr>
            <a:r>
              <a:rPr lang="nb-NO" sz="3200">
                <a:latin typeface="+mj-lt"/>
              </a:rPr>
              <a:t>Økonomiansvarlig</a:t>
            </a:r>
            <a:r>
              <a:rPr lang="nb-NO" sz="3200"/>
              <a:t> </a:t>
            </a:r>
            <a:r>
              <a:rPr lang="nb-NO" sz="3200" b="1">
                <a:solidFill>
                  <a:srgbClr val="DF006E"/>
                </a:solidFill>
              </a:rPr>
              <a:t>MÅ stille på søkerkurs </a:t>
            </a:r>
            <a:r>
              <a:rPr lang="nb-NO" sz="3200">
                <a:latin typeface="+mj-lt"/>
              </a:rPr>
              <a:t>for at foreningen skal kunne søke midler</a:t>
            </a:r>
          </a:p>
          <a:p>
            <a:pPr marL="514350" indent="-514350">
              <a:buAutoNum type="arabicPeriod"/>
            </a:pPr>
            <a:r>
              <a:rPr lang="nb-NO" sz="3200">
                <a:latin typeface="+mj-lt"/>
              </a:rPr>
              <a:t>Foreninger </a:t>
            </a:r>
            <a:r>
              <a:rPr lang="nb-NO" sz="3200" b="1">
                <a:solidFill>
                  <a:srgbClr val="DF006E"/>
                </a:solidFill>
              </a:rPr>
              <a:t>må svare på e-post</a:t>
            </a:r>
            <a:r>
              <a:rPr lang="nb-NO" sz="3200"/>
              <a:t> </a:t>
            </a:r>
            <a:r>
              <a:rPr lang="nb-NO" sz="3200">
                <a:latin typeface="+mj-lt"/>
              </a:rPr>
              <a:t>innen gitte frister, eksempelvis når det gjelder å ettersende dokumentasjon</a:t>
            </a:r>
          </a:p>
        </p:txBody>
      </p:sp>
    </p:spTree>
    <p:extLst>
      <p:ext uri="{BB962C8B-B14F-4D97-AF65-F5344CB8AC3E}">
        <p14:creationId xmlns:p14="http://schemas.microsoft.com/office/powerpoint/2010/main" val="18665020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B5006-EA30-A7A6-425B-731E47A1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6000">
                <a:solidFill>
                  <a:srgbClr val="DF006E"/>
                </a:solidFill>
              </a:rPr>
              <a:t>FEM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C456B8-66B5-FC94-A2EC-6FBFF4296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/>
              <a:t>-</a:t>
            </a:r>
          </a:p>
          <a:p>
            <a:pPr marL="514350" indent="-514350">
              <a:buFont typeface="+mj-lt"/>
              <a:buAutoNum type="arabicPeriod"/>
            </a:pPr>
            <a:endParaRPr lang="nb-NO"/>
          </a:p>
          <a:p>
            <a:pPr marL="514350" indent="-514350">
              <a:buFont typeface="+mj-lt"/>
              <a:buAutoNum type="arabicPeriod"/>
            </a:pPr>
            <a:r>
              <a:rPr lang="nb-NO"/>
              <a:t>-</a:t>
            </a:r>
          </a:p>
          <a:p>
            <a:pPr marL="514350" indent="-514350">
              <a:buFont typeface="+mj-lt"/>
              <a:buAutoNum type="arabicPeriod"/>
            </a:pPr>
            <a:endParaRPr lang="nb-NO"/>
          </a:p>
          <a:p>
            <a:pPr marL="514350" indent="-514350">
              <a:buFont typeface="+mj-lt"/>
              <a:buAutoNum type="arabicPeriod"/>
            </a:pPr>
            <a:r>
              <a:rPr lang="nb-NO"/>
              <a:t>-</a:t>
            </a:r>
          </a:p>
          <a:p>
            <a:pPr marL="514350" indent="-514350">
              <a:buFont typeface="+mj-lt"/>
              <a:buAutoNum type="arabicPeriod"/>
            </a:pPr>
            <a:endParaRPr lang="nb-NO"/>
          </a:p>
          <a:p>
            <a:pPr marL="514350" indent="-514350">
              <a:buFont typeface="+mj-lt"/>
              <a:buAutoNum type="arabicPeriod"/>
            </a:pPr>
            <a:r>
              <a:rPr lang="nb-NO"/>
              <a:t>-</a:t>
            </a:r>
          </a:p>
          <a:p>
            <a:pPr marL="514350" indent="-514350">
              <a:buFont typeface="+mj-lt"/>
              <a:buAutoNum type="arabicPeriod"/>
            </a:pPr>
            <a:endParaRPr lang="nb-NO"/>
          </a:p>
          <a:p>
            <a:pPr marL="514350" indent="-514350">
              <a:buFont typeface="+mj-lt"/>
              <a:buAutoNum type="arabicPeriod"/>
            </a:pPr>
            <a:r>
              <a:rPr lang="nb-NO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87911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B8324-F089-73C8-7173-8C9AF6C5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nb-NO"/>
              <a:t>Søker du bare grunnstøtte trenger du: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92805A-8D85-DC27-5C45-7AFD51DB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7891"/>
            <a:ext cx="10515600" cy="3309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8000">
                <a:latin typeface="+mj-lt"/>
              </a:rPr>
              <a:t>de</a:t>
            </a:r>
            <a:r>
              <a:rPr lang="nb-NO" sz="8000">
                <a:solidFill>
                  <a:srgbClr val="DF006E"/>
                </a:solidFill>
              </a:rPr>
              <a:t> FEM</a:t>
            </a:r>
          </a:p>
        </p:txBody>
      </p:sp>
    </p:spTree>
    <p:extLst>
      <p:ext uri="{BB962C8B-B14F-4D97-AF65-F5344CB8AC3E}">
        <p14:creationId xmlns:p14="http://schemas.microsoft.com/office/powerpoint/2010/main" val="2315922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FC9E70-E198-855B-7F1E-72EA750F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Søker du MINDRE enn 50 000kr trenger du: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783390-9CD6-6DE0-8843-E48B267C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46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b-NO" sz="3600">
                <a:latin typeface="+mj-lt"/>
              </a:rPr>
              <a:t>De</a:t>
            </a:r>
            <a:r>
              <a:rPr lang="nb-NO" sz="3600" b="1">
                <a:latin typeface="+mj-lt"/>
              </a:rPr>
              <a:t> </a:t>
            </a:r>
            <a:r>
              <a:rPr lang="nb-NO" sz="3600" b="1">
                <a:solidFill>
                  <a:srgbClr val="DF006E"/>
                </a:solidFill>
                <a:latin typeface="+mj-lt"/>
              </a:rPr>
              <a:t>FEM</a:t>
            </a:r>
          </a:p>
          <a:p>
            <a:pPr marL="0" indent="0">
              <a:buNone/>
            </a:pPr>
            <a:endParaRPr lang="nb-NO" sz="300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nb-NO" sz="3000">
                <a:latin typeface="+mj-lt"/>
              </a:rPr>
              <a:t>Utfylt </a:t>
            </a:r>
            <a:r>
              <a:rPr lang="nb-NO" sz="3000" b="1">
                <a:solidFill>
                  <a:srgbClr val="DF006E"/>
                </a:solidFill>
                <a:latin typeface="+mj-lt"/>
              </a:rPr>
              <a:t>søknadsrapport</a:t>
            </a:r>
            <a:r>
              <a:rPr lang="nb-NO" sz="3000">
                <a:latin typeface="+mj-lt"/>
              </a:rPr>
              <a:t> som:</a:t>
            </a:r>
          </a:p>
          <a:p>
            <a:pPr marL="514350" indent="-514350">
              <a:buAutoNum type="arabicPeriod"/>
            </a:pPr>
            <a:r>
              <a:rPr lang="nb-NO" sz="3000">
                <a:latin typeface="+mj-lt"/>
              </a:rPr>
              <a:t>Forklarer hva midlene skal brukes til </a:t>
            </a:r>
          </a:p>
          <a:p>
            <a:pPr marL="514350" indent="-514350">
              <a:buAutoNum type="arabicPeriod"/>
            </a:pPr>
            <a:r>
              <a:rPr lang="nb-NO" sz="3000">
                <a:latin typeface="+mj-lt"/>
              </a:rPr>
              <a:t>Forklaring på hva midler fra forrige tildeling har gått til (kun SSM)</a:t>
            </a:r>
          </a:p>
          <a:p>
            <a:pPr marL="514350" indent="-514350">
              <a:buAutoNum type="arabicPeriod"/>
            </a:pPr>
            <a:r>
              <a:rPr lang="nb-NO" sz="3000">
                <a:latin typeface="+mj-lt"/>
              </a:rPr>
              <a:t>Resterende sum fra forrige utdeling (om det er noe igjen)</a:t>
            </a:r>
          </a:p>
        </p:txBody>
      </p:sp>
    </p:spTree>
    <p:extLst>
      <p:ext uri="{BB962C8B-B14F-4D97-AF65-F5344CB8AC3E}">
        <p14:creationId xmlns:p14="http://schemas.microsoft.com/office/powerpoint/2010/main" val="1423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FC9E70-E198-855B-7F1E-72EA750F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Søker du MER enn 50 000kr trenger du: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783390-9CD6-6DE0-8843-E48B267C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46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b-NO" sz="3600">
                <a:latin typeface="+mj-lt"/>
              </a:rPr>
              <a:t>De</a:t>
            </a:r>
            <a:r>
              <a:rPr lang="nb-NO" sz="3600" b="1">
                <a:latin typeface="+mj-lt"/>
              </a:rPr>
              <a:t> </a:t>
            </a:r>
            <a:r>
              <a:rPr lang="nb-NO" sz="3600" b="1">
                <a:solidFill>
                  <a:srgbClr val="DF006E"/>
                </a:solidFill>
                <a:latin typeface="+mj-lt"/>
              </a:rPr>
              <a:t>FEM</a:t>
            </a:r>
          </a:p>
          <a:p>
            <a:pPr marL="0" indent="0">
              <a:buNone/>
            </a:pPr>
            <a:endParaRPr lang="nb-NO" sz="200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nb-NO" sz="3000">
                <a:latin typeface="+mj-lt"/>
              </a:rPr>
              <a:t>Utfylt </a:t>
            </a:r>
            <a:r>
              <a:rPr lang="nb-NO" sz="3000" b="1">
                <a:solidFill>
                  <a:srgbClr val="DF006E"/>
                </a:solidFill>
                <a:latin typeface="+mj-lt"/>
              </a:rPr>
              <a:t>søknadsrapport</a:t>
            </a:r>
          </a:p>
          <a:p>
            <a:pPr>
              <a:buFont typeface="Wingdings" pitchFamily="2" charset="2"/>
              <a:buChar char="§"/>
            </a:pPr>
            <a:r>
              <a:rPr lang="nb-NO" sz="3000" b="1">
                <a:solidFill>
                  <a:srgbClr val="DF006E"/>
                </a:solidFill>
                <a:latin typeface="+mj-lt"/>
              </a:rPr>
              <a:t>Budsjett</a:t>
            </a:r>
            <a:r>
              <a:rPr lang="nb-NO" sz="3000">
                <a:latin typeface="+mj-lt"/>
              </a:rPr>
              <a:t> for høst- og vårsemesteret (kun SSM)</a:t>
            </a:r>
          </a:p>
          <a:p>
            <a:pPr>
              <a:buFont typeface="Wingdings" pitchFamily="2" charset="2"/>
              <a:buChar char="§"/>
            </a:pPr>
            <a:r>
              <a:rPr lang="nb-NO" sz="3000" b="1">
                <a:solidFill>
                  <a:srgbClr val="DF006E"/>
                </a:solidFill>
                <a:latin typeface="+mj-lt"/>
              </a:rPr>
              <a:t>Begrunnelse av viktighetsgrad </a:t>
            </a:r>
            <a:r>
              <a:rPr lang="nb-NO" sz="3000">
                <a:latin typeface="+mj-lt"/>
              </a:rPr>
              <a:t>på det som søkes om (eks. søker du om nye drakter, ha med bilde som viser hvor ødelagte de gamle er)</a:t>
            </a:r>
          </a:p>
          <a:p>
            <a:pPr>
              <a:buFont typeface="Wingdings" pitchFamily="2" charset="2"/>
              <a:buChar char="§"/>
            </a:pPr>
            <a:r>
              <a:rPr lang="nb-NO" sz="3000" b="1">
                <a:solidFill>
                  <a:srgbClr val="DF006E"/>
                </a:solidFill>
                <a:latin typeface="+mj-lt"/>
              </a:rPr>
              <a:t>Regnskap</a:t>
            </a:r>
            <a:r>
              <a:rPr lang="nb-NO" sz="3000">
                <a:latin typeface="+mj-lt"/>
              </a:rPr>
              <a:t> av brukte midler fra forrige semester (kun SSM)</a:t>
            </a:r>
          </a:p>
        </p:txBody>
      </p:sp>
    </p:spTree>
    <p:extLst>
      <p:ext uri="{BB962C8B-B14F-4D97-AF65-F5344CB8AC3E}">
        <p14:creationId xmlns:p14="http://schemas.microsoft.com/office/powerpoint/2010/main" val="1718984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91F3CC-B248-9792-31B7-72E8F831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Er du studentråd/studentdemokrati?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AC7640-7EA3-634E-4328-9B681549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</a:rPr>
              <a:t>Alle studiestedene i Agder (Noroff, </a:t>
            </a:r>
            <a:r>
              <a:rPr lang="nb-NO" err="1">
                <a:latin typeface="+mj-lt"/>
              </a:rPr>
              <a:t>UiA</a:t>
            </a:r>
            <a:r>
              <a:rPr lang="nb-NO">
                <a:latin typeface="+mj-lt"/>
              </a:rPr>
              <a:t>, NLA, Fagskolen &amp; Ansgar) har studentråd</a:t>
            </a:r>
          </a:p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</a:rPr>
              <a:t>Studentråd med ansvar for under 5000 studenter kan søke maks 15.000kr i året</a:t>
            </a:r>
          </a:p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</a:rPr>
              <a:t>Studentråd med ansvar for over 5000 studenter kan maks 50.000kr i året</a:t>
            </a:r>
          </a:p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</a:rPr>
              <a:t>Kan bare søke en gang i studieåret</a:t>
            </a:r>
          </a:p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</a:rPr>
              <a:t>Kriterier: de</a:t>
            </a:r>
            <a:r>
              <a:rPr lang="nb-NO" b="1">
                <a:latin typeface="+mj-lt"/>
              </a:rPr>
              <a:t> </a:t>
            </a:r>
            <a:r>
              <a:rPr lang="nb-NO" b="1">
                <a:solidFill>
                  <a:srgbClr val="DF006E"/>
                </a:solidFill>
                <a:latin typeface="+mj-lt"/>
              </a:rPr>
              <a:t>FEM</a:t>
            </a:r>
            <a:r>
              <a:rPr lang="nb-NO">
                <a:solidFill>
                  <a:srgbClr val="DF006E"/>
                </a:solidFill>
                <a:latin typeface="+mj-lt"/>
              </a:rPr>
              <a:t>, </a:t>
            </a:r>
            <a:r>
              <a:rPr lang="nb-NO">
                <a:latin typeface="+mj-lt"/>
              </a:rPr>
              <a:t>og </a:t>
            </a:r>
            <a:r>
              <a:rPr lang="nb-NO" b="1">
                <a:solidFill>
                  <a:srgbClr val="DF006E"/>
                </a:solidFill>
                <a:latin typeface="+mj-lt"/>
              </a:rPr>
              <a:t>søknadsrapport</a:t>
            </a:r>
            <a:r>
              <a:rPr lang="nb-NO">
                <a:latin typeface="+mj-lt"/>
              </a:rPr>
              <a:t> (om det søkes om mer enn grunnstøtte)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18642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341B3A-7D94-AAF1-A8EC-3538D1F3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7290" y="241835"/>
            <a:ext cx="10515600" cy="1325563"/>
          </a:xfrm>
        </p:spPr>
        <p:txBody>
          <a:bodyPr/>
          <a:lstStyle/>
          <a:p>
            <a:pPr algn="ctr"/>
            <a:r>
              <a:rPr lang="nb-NO"/>
              <a:t>Søknadsrapport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0FB413-A289-BBE6-89CC-6CDF7D28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7247" cy="43513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b-NO">
                <a:solidFill>
                  <a:srgbClr val="DF006E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https://vt-agder.no/til-foreninger/studentsosiale-midler/</a:t>
            </a:r>
            <a:r>
              <a:rPr lang="nb-NO">
                <a:solidFill>
                  <a:srgbClr val="DF006E"/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</a:rPr>
              <a:t>Rapporten er ikke nå lenger i ZOHO</a:t>
            </a:r>
            <a:br>
              <a:rPr lang="nb-NO"/>
            </a:br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DA85C30-48A7-6BA5-7E1D-9B5732AAB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496746"/>
              </p:ext>
            </p:extLst>
          </p:nvPr>
        </p:nvGraphicFramePr>
        <p:xfrm>
          <a:off x="6222127" y="0"/>
          <a:ext cx="4842819" cy="68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77942" imgH="5346481" progId="Acrobat.Document.DC">
                  <p:embed/>
                </p:oleObj>
              </mc:Choice>
              <mc:Fallback>
                <p:oleObj name="Acrobat Document" r:id="rId3" imgW="3777942" imgH="5346481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DA85C30-48A7-6BA5-7E1D-9B5732AAB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127" y="0"/>
                        <a:ext cx="4842819" cy="685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 descr="Excited GIFs | Tenor">
            <a:extLst>
              <a:ext uri="{FF2B5EF4-FFF2-40B4-BE49-F238E27FC236}">
                <a16:creationId xmlns:a16="http://schemas.microsoft.com/office/drawing/2014/main" id="{929B1775-155C-EA2B-C5C4-2487B5C8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89" y="3940859"/>
            <a:ext cx="3209759" cy="24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86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Et bilde som inneholder tekst, tegning, sketch, sko&#10;&#10;Automatisk generert beskrivelse">
            <a:extLst>
              <a:ext uri="{FF2B5EF4-FFF2-40B4-BE49-F238E27FC236}">
                <a16:creationId xmlns:a16="http://schemas.microsoft.com/office/drawing/2014/main" id="{161CADED-F411-204B-1C1D-DF9A473C3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629" y="1501699"/>
            <a:ext cx="8915194" cy="4933642"/>
          </a:xfrm>
        </p:spPr>
      </p:pic>
    </p:spTree>
    <p:extLst>
      <p:ext uri="{BB962C8B-B14F-4D97-AF65-F5344CB8AC3E}">
        <p14:creationId xmlns:p14="http://schemas.microsoft.com/office/powerpoint/2010/main" val="14193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87E57D2-C638-6774-C595-A1CCBF60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66366"/>
            <a:ext cx="4762500" cy="711200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C36D0A5D-10DE-2BD4-FA68-11C10C5A96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nb-NO"/>
          </a:p>
          <a:p>
            <a:pPr marL="285750" indent="-285750" algn="ctr">
              <a:buFontTx/>
              <a:buChar char="-"/>
            </a:pPr>
            <a:endParaRPr lang="nb-NO"/>
          </a:p>
          <a:p>
            <a:pPr marL="285750" indent="-285750" algn="ctr">
              <a:buFontTx/>
              <a:buChar char="-"/>
            </a:pPr>
            <a:endParaRPr lang="nb-NO"/>
          </a:p>
          <a:p>
            <a:pPr marL="285750" indent="-285750" algn="ctr">
              <a:buFontTx/>
              <a:buChar char="-"/>
            </a:pPr>
            <a:endParaRPr lang="nb-NO"/>
          </a:p>
        </p:txBody>
      </p:sp>
      <p:sp>
        <p:nvSpPr>
          <p:cNvPr id="10" name="Rettvinklet trekant 9">
            <a:extLst>
              <a:ext uri="{FF2B5EF4-FFF2-40B4-BE49-F238E27FC236}">
                <a16:creationId xmlns:a16="http://schemas.microsoft.com/office/drawing/2014/main" id="{F415DBAA-B5C0-8E48-4085-72BDD6E11FE9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2D4C4B1-D5D2-1073-4E54-2E9D85A14F6F}"/>
              </a:ext>
            </a:extLst>
          </p:cNvPr>
          <p:cNvSpPr txBox="1"/>
          <p:nvPr/>
        </p:nvSpPr>
        <p:spPr>
          <a:xfrm>
            <a:off x="2757054" y="977566"/>
            <a:ext cx="667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B29C251-810A-F4CE-5095-0880F74E58B9}"/>
              </a:ext>
            </a:extLst>
          </p:cNvPr>
          <p:cNvSpPr txBox="1"/>
          <p:nvPr/>
        </p:nvSpPr>
        <p:spPr>
          <a:xfrm>
            <a:off x="1922090" y="2519763"/>
            <a:ext cx="834781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nb-NO" sz="3200">
                <a:solidFill>
                  <a:schemeClr val="bg1"/>
                </a:solidFill>
              </a:rPr>
              <a:t>Hvem vi er og hva vi gjør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b-NO" sz="3200">
                <a:solidFill>
                  <a:schemeClr val="bg1"/>
                </a:solidFill>
              </a:rPr>
              <a:t>Retningslinjer for SSM</a:t>
            </a:r>
            <a:endParaRPr lang="nb-NO" sz="32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b-NO" sz="3200">
                <a:solidFill>
                  <a:schemeClr val="bg1"/>
                </a:solidFill>
              </a:rPr>
              <a:t>Søkekriterier</a:t>
            </a:r>
            <a:endParaRPr lang="nb-NO" sz="32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b-NO" sz="3200">
                <a:solidFill>
                  <a:schemeClr val="bg1"/>
                </a:solidFill>
                <a:cs typeface="Calibri"/>
              </a:rPr>
              <a:t>Regnskap</a:t>
            </a:r>
            <a:endParaRPr lang="nb-NO" sz="320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b-NO" sz="3200">
                <a:solidFill>
                  <a:schemeClr val="bg1"/>
                </a:solidFill>
              </a:rPr>
              <a:t>Forskjell på driftsmidler og investeringsmidler</a:t>
            </a:r>
            <a:endParaRPr lang="nb-NO" sz="32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b-NO" sz="3200">
                <a:solidFill>
                  <a:schemeClr val="bg1"/>
                </a:solidFill>
              </a:rPr>
              <a:t>Eksempler</a:t>
            </a:r>
            <a:endParaRPr lang="nb-NO" sz="3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59316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87E57D2-C638-6774-C595-A1CCBF60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66366"/>
            <a:ext cx="4762500" cy="711200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C36D0A5D-10DE-2BD4-FA68-11C10C5A96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ttvinklet trekant 9">
            <a:extLst>
              <a:ext uri="{FF2B5EF4-FFF2-40B4-BE49-F238E27FC236}">
                <a16:creationId xmlns:a16="http://schemas.microsoft.com/office/drawing/2014/main" id="{F415DBAA-B5C0-8E48-4085-72BDD6E11FE9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2D4C4B1-D5D2-1073-4E54-2E9D85A14F6F}"/>
              </a:ext>
            </a:extLst>
          </p:cNvPr>
          <p:cNvSpPr txBox="1"/>
          <p:nvPr/>
        </p:nvSpPr>
        <p:spPr>
          <a:xfrm>
            <a:off x="2757054" y="2644170"/>
            <a:ext cx="6677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600">
                <a:solidFill>
                  <a:schemeClr val="bg1"/>
                </a:solidFill>
              </a:rPr>
              <a:t>Del 2</a:t>
            </a:r>
          </a:p>
        </p:txBody>
      </p:sp>
    </p:spTree>
    <p:extLst>
      <p:ext uri="{BB962C8B-B14F-4D97-AF65-F5344CB8AC3E}">
        <p14:creationId xmlns:p14="http://schemas.microsoft.com/office/powerpoint/2010/main" val="306573123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7527B8-82E6-F71D-4D4D-F7DA3B9A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Begrunnelse av viktighetsgrad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E7E8AC-7B5C-9991-D04E-2B7681259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https://vt-agder.no/til-foreninger/studentsosiale-midler/</a:t>
            </a:r>
            <a:r>
              <a:rPr lang="nb-NO">
                <a:latin typeface="+mj-lt"/>
              </a:rPr>
              <a:t> </a:t>
            </a:r>
            <a:br>
              <a:rPr lang="nb-NO">
                <a:latin typeface="+mj-lt"/>
              </a:rPr>
            </a:br>
            <a:endParaRPr lang="nb-NO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nb-NO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nb-NO">
                <a:latin typeface="+mj-lt"/>
              </a:rPr>
              <a:t>Hvis dere mener at dere er i behov av </a:t>
            </a:r>
            <a:br>
              <a:rPr lang="nb-NO">
                <a:latin typeface="+mj-lt"/>
              </a:rPr>
            </a:br>
            <a:r>
              <a:rPr lang="nb-NO">
                <a:latin typeface="+mj-lt"/>
              </a:rPr>
              <a:t>noe som er slitt eller ødelagt:</a:t>
            </a:r>
            <a:br>
              <a:rPr lang="nb-NO">
                <a:latin typeface="+mj-lt"/>
              </a:rPr>
            </a:br>
            <a:r>
              <a:rPr lang="nb-NO">
                <a:latin typeface="+mj-lt"/>
              </a:rPr>
              <a:t>send med bilde av det dere vil erstatte</a:t>
            </a:r>
            <a:br>
              <a:rPr lang="nb-NO">
                <a:latin typeface="+mj-lt"/>
              </a:rPr>
            </a:br>
            <a:br>
              <a:rPr lang="nb-NO">
                <a:latin typeface="+mj-lt"/>
              </a:rPr>
            </a:br>
            <a:r>
              <a:rPr lang="nb-NO">
                <a:latin typeface="+mj-lt"/>
              </a:rPr>
              <a:t>Slik kan FU kan få mer forståelse i </a:t>
            </a:r>
            <a:br>
              <a:rPr lang="nb-NO">
                <a:latin typeface="+mj-lt"/>
              </a:rPr>
            </a:br>
            <a:r>
              <a:rPr lang="nb-NO">
                <a:latin typeface="+mj-lt"/>
              </a:rPr>
              <a:t>overveielsen om tildelingen.</a:t>
            </a:r>
            <a:br>
              <a:rPr lang="nb-NO">
                <a:latin typeface="+mj-lt"/>
              </a:rPr>
            </a:br>
            <a:r>
              <a:rPr lang="nb-NO">
                <a:latin typeface="+mj-lt"/>
              </a:rPr>
              <a:t>Eks. drakter </a:t>
            </a:r>
            <a:r>
              <a:rPr lang="nb-NO">
                <a:latin typeface="+mj-lt"/>
                <a:sym typeface="Wingdings" pitchFamily="2" charset="2"/>
              </a:rPr>
              <a:t></a:t>
            </a:r>
            <a:endParaRPr lang="nb-NO">
              <a:latin typeface="+mj-lt"/>
            </a:endParaRPr>
          </a:p>
          <a:p>
            <a:pPr marL="0" indent="0">
              <a:buNone/>
            </a:pPr>
            <a:endParaRPr lang="nb-NO"/>
          </a:p>
        </p:txBody>
      </p:sp>
      <p:pic>
        <p:nvPicPr>
          <p:cNvPr id="1026" name="Picture 2" descr="What type of quality costs would the torn PUMA soccer jerseys be  considered? | Accounting in the Headlines">
            <a:extLst>
              <a:ext uri="{FF2B5EF4-FFF2-40B4-BE49-F238E27FC236}">
                <a16:creationId xmlns:a16="http://schemas.microsoft.com/office/drawing/2014/main" id="{0757EDD8-F304-3443-B15D-45E5F6C2E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7922"/>
          <a:stretch/>
        </p:blipFill>
        <p:spPr bwMode="auto">
          <a:xfrm>
            <a:off x="7252457" y="2765594"/>
            <a:ext cx="3329629" cy="35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8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94045308-C567-A3CB-5CA5-E6A71CB655C6}"/>
              </a:ext>
            </a:extLst>
          </p:cNvPr>
          <p:cNvSpPr txBox="1">
            <a:spLocks/>
          </p:cNvSpPr>
          <p:nvPr/>
        </p:nvSpPr>
        <p:spPr>
          <a:xfrm>
            <a:off x="373380" y="2103199"/>
            <a:ext cx="11445240" cy="2651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/>
              <a:t>Oppgave: sorter utgifter under</a:t>
            </a:r>
          </a:p>
          <a:p>
            <a:pPr algn="ctr"/>
            <a:endParaRPr lang="nb-NO"/>
          </a:p>
          <a:p>
            <a:pPr algn="ctr"/>
            <a:r>
              <a:rPr lang="nb-NO">
                <a:solidFill>
                  <a:srgbClr val="DF006E"/>
                </a:solidFill>
              </a:rPr>
              <a:t>grunnstøtte, driftsmidler og investeringsmidler</a:t>
            </a:r>
          </a:p>
        </p:txBody>
      </p:sp>
    </p:spTree>
    <p:extLst>
      <p:ext uri="{BB962C8B-B14F-4D97-AF65-F5344CB8AC3E}">
        <p14:creationId xmlns:p14="http://schemas.microsoft.com/office/powerpoint/2010/main" val="2173372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8B5E96E-1312-CAF0-1B3D-606E5D49D71C}"/>
              </a:ext>
            </a:extLst>
          </p:cNvPr>
          <p:cNvSpPr txBox="1"/>
          <p:nvPr/>
        </p:nvSpPr>
        <p:spPr>
          <a:xfrm>
            <a:off x="1501363" y="1740040"/>
            <a:ext cx="984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000"/>
              <a:t>Leie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B1BF896-7491-ED6D-8A75-BFB4087CB1B1}"/>
              </a:ext>
            </a:extLst>
          </p:cNvPr>
          <p:cNvSpPr txBox="1"/>
          <p:nvPr/>
        </p:nvSpPr>
        <p:spPr>
          <a:xfrm>
            <a:off x="3981157" y="2700997"/>
            <a:ext cx="21469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Serieavgifter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7C8B0AD-6B09-2AFF-781E-1D9CEC481871}"/>
              </a:ext>
            </a:extLst>
          </p:cNvPr>
          <p:cNvSpPr txBox="1"/>
          <p:nvPr/>
        </p:nvSpPr>
        <p:spPr>
          <a:xfrm>
            <a:off x="8018585" y="1575582"/>
            <a:ext cx="2686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Nettsideavgifter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3E0B791-52AF-617F-7017-4C7E315D75BD}"/>
              </a:ext>
            </a:extLst>
          </p:cNvPr>
          <p:cNvSpPr txBox="1"/>
          <p:nvPr/>
        </p:nvSpPr>
        <p:spPr>
          <a:xfrm>
            <a:off x="7877908" y="431878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Pizza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16D0D8C-4BC4-194B-2464-F89153C566C4}"/>
              </a:ext>
            </a:extLst>
          </p:cNvPr>
          <p:cNvSpPr txBox="1"/>
          <p:nvPr/>
        </p:nvSpPr>
        <p:spPr>
          <a:xfrm>
            <a:off x="2208628" y="4783015"/>
            <a:ext cx="13554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Drakter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CC2D283-B0DA-2714-BEF7-A6463B8FAF83}"/>
              </a:ext>
            </a:extLst>
          </p:cNvPr>
          <p:cNvSpPr txBox="1"/>
          <p:nvPr/>
        </p:nvSpPr>
        <p:spPr>
          <a:xfrm>
            <a:off x="1266092" y="3123028"/>
            <a:ext cx="1700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 err="1"/>
              <a:t>Snøskuffe</a:t>
            </a:r>
            <a:endParaRPr lang="nb-NO" sz="300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7E0EA91-71C3-7067-E7C4-A701E80BE82E}"/>
              </a:ext>
            </a:extLst>
          </p:cNvPr>
          <p:cNvSpPr txBox="1"/>
          <p:nvPr/>
        </p:nvSpPr>
        <p:spPr>
          <a:xfrm>
            <a:off x="4895557" y="5613009"/>
            <a:ext cx="18619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Barkrakker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1E58E1A-D465-9908-9BBF-1AAD8CD43C5A}"/>
              </a:ext>
            </a:extLst>
          </p:cNvPr>
          <p:cNvSpPr txBox="1"/>
          <p:nvPr/>
        </p:nvSpPr>
        <p:spPr>
          <a:xfrm>
            <a:off x="3564064" y="831670"/>
            <a:ext cx="1080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Baller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9ACAC04-3416-4416-3839-6E0D5EF8176E}"/>
              </a:ext>
            </a:extLst>
          </p:cNvPr>
          <p:cNvSpPr txBox="1"/>
          <p:nvPr/>
        </p:nvSpPr>
        <p:spPr>
          <a:xfrm>
            <a:off x="8641080" y="3097530"/>
            <a:ext cx="1404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Avgifter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8AF9277-2C0B-5CE3-CE6E-74234EAD8470}"/>
              </a:ext>
            </a:extLst>
          </p:cNvPr>
          <p:cNvSpPr txBox="1"/>
          <p:nvPr/>
        </p:nvSpPr>
        <p:spPr>
          <a:xfrm>
            <a:off x="5074920" y="1611630"/>
            <a:ext cx="1807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3D-printer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C478A8E-B36D-52A6-E7D7-9BA7F007A516}"/>
              </a:ext>
            </a:extLst>
          </p:cNvPr>
          <p:cNvSpPr txBox="1"/>
          <p:nvPr/>
        </p:nvSpPr>
        <p:spPr>
          <a:xfrm>
            <a:off x="5296456" y="4246643"/>
            <a:ext cx="15856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Skjermer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F891D41-E5DE-DC95-B345-D6B957F28341}"/>
              </a:ext>
            </a:extLst>
          </p:cNvPr>
          <p:cNvSpPr txBox="1"/>
          <p:nvPr/>
        </p:nvSpPr>
        <p:spPr>
          <a:xfrm>
            <a:off x="6311707" y="554671"/>
            <a:ext cx="17068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Forsikring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084E0B6-3A8E-BD82-4839-5D272317E81B}"/>
              </a:ext>
            </a:extLst>
          </p:cNvPr>
          <p:cNvSpPr txBox="1"/>
          <p:nvPr/>
        </p:nvSpPr>
        <p:spPr>
          <a:xfrm>
            <a:off x="9361645" y="5760720"/>
            <a:ext cx="1873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Tegnebrett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DD00E67-A45D-52D0-0B6B-C67E51842550}"/>
              </a:ext>
            </a:extLst>
          </p:cNvPr>
          <p:cNvSpPr txBox="1"/>
          <p:nvPr/>
        </p:nvSpPr>
        <p:spPr>
          <a:xfrm>
            <a:off x="10218420" y="4451422"/>
            <a:ext cx="11573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Klister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012D03D-3131-971B-79D7-68503CE1C814}"/>
              </a:ext>
            </a:extLst>
          </p:cNvPr>
          <p:cNvSpPr txBox="1"/>
          <p:nvPr/>
        </p:nvSpPr>
        <p:spPr>
          <a:xfrm>
            <a:off x="775846" y="5940961"/>
            <a:ext cx="1736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Hammere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033252D-A130-8584-8905-C217BA994BA1}"/>
              </a:ext>
            </a:extLst>
          </p:cNvPr>
          <p:cNvSpPr txBox="1"/>
          <p:nvPr/>
        </p:nvSpPr>
        <p:spPr>
          <a:xfrm>
            <a:off x="417037" y="4246643"/>
            <a:ext cx="1550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Hammer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CB9A1B8-621D-A773-EDAF-F8684E8E41E0}"/>
              </a:ext>
            </a:extLst>
          </p:cNvPr>
          <p:cNvSpPr txBox="1"/>
          <p:nvPr/>
        </p:nvSpPr>
        <p:spPr>
          <a:xfrm>
            <a:off x="9685483" y="537609"/>
            <a:ext cx="1453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Topptau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A2B845D-2AF4-1B31-8A85-927856B8C6D0}"/>
              </a:ext>
            </a:extLst>
          </p:cNvPr>
          <p:cNvSpPr txBox="1"/>
          <p:nvPr/>
        </p:nvSpPr>
        <p:spPr>
          <a:xfrm>
            <a:off x="491490" y="560070"/>
            <a:ext cx="17838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/>
              <a:t>Prosjektor</a:t>
            </a:r>
          </a:p>
        </p:txBody>
      </p:sp>
    </p:spTree>
    <p:extLst>
      <p:ext uri="{BB962C8B-B14F-4D97-AF65-F5344CB8AC3E}">
        <p14:creationId xmlns:p14="http://schemas.microsoft.com/office/powerpoint/2010/main" val="9585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5C024F-9C63-E19A-E043-C7E6762C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77825"/>
            <a:ext cx="10896600" cy="1325563"/>
          </a:xfrm>
        </p:spPr>
        <p:txBody>
          <a:bodyPr/>
          <a:lstStyle/>
          <a:p>
            <a:pPr algn="ctr"/>
            <a:r>
              <a:rPr lang="nb-NO"/>
              <a:t>Grunnstøtte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E5BF61-F3E3-6CD8-A719-D504EACF6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b-NO" sz="3200">
                <a:solidFill>
                  <a:srgbClr val="DF006E"/>
                </a:solidFill>
                <a:latin typeface="+mj-lt"/>
              </a:rPr>
              <a:t>Alle foreninger kan få grunnstøtte</a:t>
            </a:r>
          </a:p>
          <a:p>
            <a:pPr>
              <a:buFont typeface="Wingdings" pitchFamily="2" charset="2"/>
              <a:buChar char="§"/>
            </a:pPr>
            <a:r>
              <a:rPr lang="nb-NO" sz="3200">
                <a:latin typeface="+mj-lt"/>
              </a:rPr>
              <a:t>Kan brukes på</a:t>
            </a:r>
          </a:p>
          <a:p>
            <a:pPr lvl="1">
              <a:buFont typeface="Wingdings" pitchFamily="2" charset="2"/>
              <a:buChar char="§"/>
            </a:pPr>
            <a:r>
              <a:rPr lang="nb-NO" sz="2800">
                <a:latin typeface="+mj-lt"/>
              </a:rPr>
              <a:t>Domeneleie, bankgebyrer, </a:t>
            </a:r>
            <a:r>
              <a:rPr lang="nb-NO" sz="2800" err="1">
                <a:latin typeface="+mj-lt"/>
              </a:rPr>
              <a:t>kontorrekvisitta</a:t>
            </a:r>
            <a:r>
              <a:rPr lang="nb-NO" sz="2800">
                <a:latin typeface="+mj-lt"/>
              </a:rPr>
              <a:t> og kopiering</a:t>
            </a:r>
          </a:p>
          <a:p>
            <a:pPr lvl="1">
              <a:buFont typeface="Wingdings" pitchFamily="2" charset="2"/>
              <a:buChar char="§"/>
            </a:pPr>
            <a:r>
              <a:rPr lang="nb-NO" sz="2800">
                <a:latin typeface="+mj-lt"/>
              </a:rPr>
              <a:t>Promotering</a:t>
            </a:r>
          </a:p>
          <a:p>
            <a:pPr lvl="1">
              <a:buFont typeface="Wingdings" pitchFamily="2" charset="2"/>
              <a:buChar char="§"/>
            </a:pPr>
            <a:r>
              <a:rPr lang="nb-NO" sz="2800">
                <a:latin typeface="+mj-lt"/>
              </a:rPr>
              <a:t>Møtemat</a:t>
            </a:r>
          </a:p>
          <a:p>
            <a:pPr lvl="1">
              <a:buFont typeface="Wingdings" pitchFamily="2" charset="2"/>
              <a:buChar char="§"/>
            </a:pPr>
            <a:r>
              <a:rPr lang="nb-NO" sz="2800">
                <a:latin typeface="+mj-lt"/>
              </a:rPr>
              <a:t>Servering på arrangement eller betaling av arrangementsrelaterte utgifter</a:t>
            </a:r>
          </a:p>
          <a:p>
            <a:pPr lvl="1">
              <a:buFont typeface="Wingdings" pitchFamily="2" charset="2"/>
              <a:buChar char="§"/>
            </a:pPr>
            <a:r>
              <a:rPr lang="nb-NO" sz="2800" err="1">
                <a:latin typeface="+mj-lt"/>
              </a:rPr>
              <a:t>Rollup</a:t>
            </a:r>
            <a:endParaRPr lang="nb-NO" sz="2800">
              <a:latin typeface="+mj-lt"/>
            </a:endParaRPr>
          </a:p>
          <a:p>
            <a:pPr lvl="1">
              <a:buFont typeface="Wingdings" pitchFamily="2" charset="2"/>
              <a:buChar char="§"/>
            </a:pPr>
            <a:r>
              <a:rPr lang="nb-NO" sz="2800">
                <a:latin typeface="+mj-lt"/>
              </a:rPr>
              <a:t>Profileringstøy til styret, tillitsvalgte og medlemmer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948FC033-EED0-31CD-FA27-897F048D70B2}"/>
              </a:ext>
            </a:extLst>
          </p:cNvPr>
          <p:cNvSpPr txBox="1">
            <a:spLocks/>
          </p:cNvSpPr>
          <p:nvPr/>
        </p:nvSpPr>
        <p:spPr>
          <a:xfrm>
            <a:off x="838200" y="2090690"/>
            <a:ext cx="10515600" cy="313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600"/>
              <a:t>VIKTIG! Man skal altså IKKE søke om tingene vi nevnte nå i egne poster i søknaden, ettersom det skal være dekket av grunnstøtta. Man skal kun søke om grunnstøtte i 1 post i søknaden</a:t>
            </a:r>
          </a:p>
        </p:txBody>
      </p:sp>
    </p:spTree>
    <p:extLst>
      <p:ext uri="{BB962C8B-B14F-4D97-AF65-F5344CB8AC3E}">
        <p14:creationId xmlns:p14="http://schemas.microsoft.com/office/powerpoint/2010/main" val="9947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024D23-0213-9C10-4E60-8E41C0E6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>
                <a:solidFill>
                  <a:srgbClr val="DF006E"/>
                </a:solidFill>
              </a:rPr>
              <a:t>Riktig: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E6FA596-7EDE-E9B6-92FB-F0FC74393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986" y="2923394"/>
            <a:ext cx="9538027" cy="1112056"/>
          </a:xfrm>
        </p:spPr>
      </p:pic>
    </p:spTree>
    <p:extLst>
      <p:ext uri="{BB962C8B-B14F-4D97-AF65-F5344CB8AC3E}">
        <p14:creationId xmlns:p14="http://schemas.microsoft.com/office/powerpoint/2010/main" val="3471729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2D1DAAA-0DE0-D5A7-D832-84B0CAC64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87" y="927099"/>
            <a:ext cx="11558026" cy="5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47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AF0E1B3-9618-1B53-F7EF-7656B978A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10848192" cy="5061827"/>
          </a:xfrm>
        </p:spPr>
      </p:pic>
    </p:spTree>
    <p:extLst>
      <p:ext uri="{BB962C8B-B14F-4D97-AF65-F5344CB8AC3E}">
        <p14:creationId xmlns:p14="http://schemas.microsoft.com/office/powerpoint/2010/main" val="2298883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F7462D3-A766-9AFB-61A6-8B62F67F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35" y="1447800"/>
            <a:ext cx="11382329" cy="42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4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ED4672-D4E0-6457-3877-B6704B98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u="sng">
                <a:solidFill>
                  <a:srgbClr val="00B050"/>
                </a:solidFill>
              </a:rPr>
              <a:t>SÅNN </a:t>
            </a:r>
            <a:r>
              <a:rPr lang="nb-NO" b="1">
                <a:solidFill>
                  <a:srgbClr val="00B050"/>
                </a:solidFill>
              </a:rPr>
              <a:t>skal det gjøres: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A5167D1-85BD-CBEC-AEE1-0E0AD53FB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7" y="1826423"/>
            <a:ext cx="5526840" cy="43495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64466F2-71D7-61CF-9630-17E988DC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167" y="2395544"/>
            <a:ext cx="6287651" cy="29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7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vinklet trekant 3">
            <a:extLst>
              <a:ext uri="{FF2B5EF4-FFF2-40B4-BE49-F238E27FC236}">
                <a16:creationId xmlns:a16="http://schemas.microsoft.com/office/drawing/2014/main" id="{7B7F78A2-FEC4-37CD-051F-B3E3CF7C3EAA}"/>
              </a:ext>
            </a:extLst>
          </p:cNvPr>
          <p:cNvSpPr/>
          <p:nvPr/>
        </p:nvSpPr>
        <p:spPr>
          <a:xfrm>
            <a:off x="-112542" y="-70829"/>
            <a:ext cx="12984480" cy="6977575"/>
          </a:xfrm>
          <a:prstGeom prst="rtTriangle">
            <a:avLst/>
          </a:prstGeom>
          <a:solidFill>
            <a:srgbClr val="36284D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E97A3C-8756-D9B2-368A-83060E5C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03" y="2960270"/>
            <a:ext cx="2764980" cy="3897730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D2C7F664-C923-B60E-E1B5-147839DF95B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 descr="SiA.no">
            <a:extLst>
              <a:ext uri="{FF2B5EF4-FFF2-40B4-BE49-F238E27FC236}">
                <a16:creationId xmlns:a16="http://schemas.microsoft.com/office/drawing/2014/main" id="{C1B5EE2B-A0AB-32C4-75B1-8903DED4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18" y="1027906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807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vinklet trekant 3">
            <a:extLst>
              <a:ext uri="{FF2B5EF4-FFF2-40B4-BE49-F238E27FC236}">
                <a16:creationId xmlns:a16="http://schemas.microsoft.com/office/drawing/2014/main" id="{7B7F78A2-FEC4-37CD-051F-B3E3CF7C3E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36284D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E97A3C-8756-D9B2-368A-83060E5C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03" y="2960270"/>
            <a:ext cx="2764980" cy="3897730"/>
          </a:xfrm>
          <a:prstGeom prst="rect">
            <a:avLst/>
          </a:prstGeom>
        </p:spPr>
      </p:pic>
      <p:sp>
        <p:nvSpPr>
          <p:cNvPr id="5" name="Rettvinklet trekant 4">
            <a:extLst>
              <a:ext uri="{FF2B5EF4-FFF2-40B4-BE49-F238E27FC236}">
                <a16:creationId xmlns:a16="http://schemas.microsoft.com/office/drawing/2014/main" id="{D2C7F664-C923-B60E-E1B5-147839DF95B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 descr="SiA.no">
            <a:extLst>
              <a:ext uri="{FF2B5EF4-FFF2-40B4-BE49-F238E27FC236}">
                <a16:creationId xmlns:a16="http://schemas.microsoft.com/office/drawing/2014/main" id="{C1B5EE2B-A0AB-32C4-75B1-8903DED4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918" y="1027906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8D36462-45A1-8339-AE6E-0361B7C25C7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 descr="SiA.no">
            <a:extLst>
              <a:ext uri="{FF2B5EF4-FFF2-40B4-BE49-F238E27FC236}">
                <a16:creationId xmlns:a16="http://schemas.microsoft.com/office/drawing/2014/main" id="{A4524727-1CD2-8843-69A0-EC492E53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09" y="1657133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11ACC41-2708-9AC0-136A-837F8690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03" y="2960269"/>
            <a:ext cx="2764980" cy="389773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95D9EB5-2E5F-DB2D-9330-C3A0AFE76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0" t="47449" r="50297" b="41581"/>
          <a:stretch/>
        </p:blipFill>
        <p:spPr>
          <a:xfrm>
            <a:off x="486168" y="838796"/>
            <a:ext cx="5541180" cy="75085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4E6759F-0DAA-9DA3-6E88-9FA5AFA01B9F}"/>
              </a:ext>
            </a:extLst>
          </p:cNvPr>
          <p:cNvSpPr txBox="1"/>
          <p:nvPr/>
        </p:nvSpPr>
        <p:spPr>
          <a:xfrm>
            <a:off x="569829" y="1715167"/>
            <a:ext cx="537385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/>
              <a:t>15 000 studenter x </a:t>
            </a:r>
            <a:r>
              <a:rPr lang="nb-NO" dirty="0"/>
              <a:t>510kr </a:t>
            </a:r>
            <a:r>
              <a:rPr lang="nb-NO"/>
              <a:t>= </a:t>
            </a:r>
            <a:r>
              <a:rPr lang="nb-NO" dirty="0"/>
              <a:t>7,65</a:t>
            </a:r>
            <a:r>
              <a:rPr lang="nb-NO"/>
              <a:t> millioner per semester</a:t>
            </a:r>
          </a:p>
        </p:txBody>
      </p:sp>
      <p:cxnSp>
        <p:nvCxnSpPr>
          <p:cNvPr id="12" name="Rett pil 11">
            <a:extLst>
              <a:ext uri="{FF2B5EF4-FFF2-40B4-BE49-F238E27FC236}">
                <a16:creationId xmlns:a16="http://schemas.microsoft.com/office/drawing/2014/main" id="{32A81946-21E2-9B1B-0A47-5145289D7C59}"/>
              </a:ext>
            </a:extLst>
          </p:cNvPr>
          <p:cNvCxnSpPr>
            <a:cxnSpLocks/>
          </p:cNvCxnSpPr>
          <p:nvPr/>
        </p:nvCxnSpPr>
        <p:spPr>
          <a:xfrm>
            <a:off x="5943687" y="2084499"/>
            <a:ext cx="2032695" cy="761455"/>
          </a:xfrm>
          <a:prstGeom prst="straightConnector1">
            <a:avLst/>
          </a:prstGeom>
          <a:ln w="57150">
            <a:solidFill>
              <a:srgbClr val="DF006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tt pil 14">
            <a:extLst>
              <a:ext uri="{FF2B5EF4-FFF2-40B4-BE49-F238E27FC236}">
                <a16:creationId xmlns:a16="http://schemas.microsoft.com/office/drawing/2014/main" id="{7782F5CC-40F5-A716-84C7-F64264198F9D}"/>
              </a:ext>
            </a:extLst>
          </p:cNvPr>
          <p:cNvCxnSpPr>
            <a:cxnSpLocks/>
          </p:cNvCxnSpPr>
          <p:nvPr/>
        </p:nvCxnSpPr>
        <p:spPr>
          <a:xfrm flipH="1">
            <a:off x="4269936" y="3263705"/>
            <a:ext cx="3706446" cy="1193200"/>
          </a:xfrm>
          <a:prstGeom prst="straightConnector1">
            <a:avLst/>
          </a:prstGeom>
          <a:ln w="57150">
            <a:solidFill>
              <a:srgbClr val="DF006E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704EBB8-1B56-DC13-89B0-BA962A93C0FF}"/>
              </a:ext>
            </a:extLst>
          </p:cNvPr>
          <p:cNvSpPr txBox="1"/>
          <p:nvPr/>
        </p:nvSpPr>
        <p:spPr>
          <a:xfrm>
            <a:off x="6256674" y="5745307"/>
            <a:ext cx="43887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b-NO">
              <a:cs typeface="Calibri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9FE6A25-FD2B-0F11-DD9A-576DD0762995}"/>
              </a:ext>
            </a:extLst>
          </p:cNvPr>
          <p:cNvSpPr txBox="1"/>
          <p:nvPr/>
        </p:nvSpPr>
        <p:spPr>
          <a:xfrm>
            <a:off x="7192817" y="4283363"/>
            <a:ext cx="1016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2400" b="1">
                <a:solidFill>
                  <a:srgbClr val="352A4C"/>
                </a:solidFill>
                <a:cs typeface="Calibri"/>
              </a:rPr>
              <a:t>Helse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B6CC0E5-8836-7134-8252-3292155492C8}"/>
              </a:ext>
            </a:extLst>
          </p:cNvPr>
          <p:cNvSpPr txBox="1"/>
          <p:nvPr/>
        </p:nvSpPr>
        <p:spPr>
          <a:xfrm>
            <a:off x="10298543" y="4283363"/>
            <a:ext cx="14778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2400" b="1">
                <a:solidFill>
                  <a:srgbClr val="352A4C"/>
                </a:solidFill>
                <a:cs typeface="Calibri"/>
              </a:rPr>
              <a:t>Studentliv</a:t>
            </a:r>
            <a:endParaRPr lang="nb-NO" sz="200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8B72DB0-8655-63FD-5753-144E05A6DE36}"/>
              </a:ext>
            </a:extLst>
          </p:cNvPr>
          <p:cNvSpPr txBox="1"/>
          <p:nvPr/>
        </p:nvSpPr>
        <p:spPr>
          <a:xfrm>
            <a:off x="9374907" y="4283363"/>
            <a:ext cx="7850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2400" b="1">
                <a:solidFill>
                  <a:srgbClr val="352A4C"/>
                </a:solidFill>
                <a:cs typeface="Calibri"/>
              </a:rPr>
              <a:t>VT</a:t>
            </a:r>
            <a:endParaRPr lang="nb-NO" sz="240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D328C1-DD80-EABA-3CEA-D7C970573D52}"/>
              </a:ext>
            </a:extLst>
          </p:cNvPr>
          <p:cNvSpPr txBox="1"/>
          <p:nvPr/>
        </p:nvSpPr>
        <p:spPr>
          <a:xfrm>
            <a:off x="8451271" y="4283362"/>
            <a:ext cx="7850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sz="2400" b="1" err="1">
                <a:solidFill>
                  <a:srgbClr val="352A4C"/>
                </a:solidFill>
                <a:cs typeface="Calibri"/>
              </a:rPr>
              <a:t>SiA</a:t>
            </a:r>
            <a:endParaRPr lang="nb-NO" sz="2400" err="1"/>
          </a:p>
        </p:txBody>
      </p:sp>
    </p:spTree>
    <p:extLst>
      <p:ext uri="{BB962C8B-B14F-4D97-AF65-F5344CB8AC3E}">
        <p14:creationId xmlns:p14="http://schemas.microsoft.com/office/powerpoint/2010/main" val="18086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1E97A3C-8756-D9B2-368A-83060E5C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03" y="2960270"/>
            <a:ext cx="2764980" cy="389773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A82837C-2A1D-0935-0A6E-A89E938114CE}"/>
              </a:ext>
            </a:extLst>
          </p:cNvPr>
          <p:cNvSpPr txBox="1"/>
          <p:nvPr/>
        </p:nvSpPr>
        <p:spPr>
          <a:xfrm>
            <a:off x="5513702" y="1166841"/>
            <a:ext cx="63031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>
                <a:latin typeface="+mj-lt"/>
              </a:rPr>
              <a:t>Studentdemokratiet til </a:t>
            </a:r>
            <a:r>
              <a:rPr lang="nb-NO" sz="3200" err="1">
                <a:latin typeface="+mj-lt"/>
              </a:rPr>
              <a:t>SiA</a:t>
            </a:r>
            <a:endParaRPr lang="nb-NO" sz="3200">
              <a:latin typeface="+mj-lt"/>
            </a:endParaRPr>
          </a:p>
          <a:p>
            <a:endParaRPr lang="nb-NO" sz="3200">
              <a:latin typeface="+mj-lt"/>
            </a:endParaRPr>
          </a:p>
          <a:p>
            <a:r>
              <a:rPr lang="nb-NO" sz="3200">
                <a:latin typeface="+mj-lt"/>
              </a:rPr>
              <a:t>Deler ut Studentsosiale midler (SSM)</a:t>
            </a:r>
          </a:p>
          <a:p>
            <a:endParaRPr lang="nb-NO" sz="3200">
              <a:latin typeface="+mj-lt"/>
            </a:endParaRPr>
          </a:p>
          <a:p>
            <a:r>
              <a:rPr lang="nb-NO" sz="3200">
                <a:latin typeface="+mj-lt"/>
              </a:rPr>
              <a:t>Hundedager før eksamen</a:t>
            </a:r>
          </a:p>
          <a:p>
            <a:endParaRPr lang="nb-NO" sz="3200">
              <a:latin typeface="+mj-lt"/>
            </a:endParaRPr>
          </a:p>
          <a:p>
            <a:r>
              <a:rPr lang="nb-NO" sz="3200">
                <a:latin typeface="+mj-lt"/>
              </a:rPr>
              <a:t>Låner ut kamera</a:t>
            </a:r>
          </a:p>
          <a:p>
            <a:endParaRPr lang="nb-NO" sz="3200">
              <a:latin typeface="+mj-lt"/>
            </a:endParaRPr>
          </a:p>
          <a:p>
            <a:r>
              <a:rPr lang="nb-NO" sz="3200">
                <a:latin typeface="+mj-lt"/>
              </a:rPr>
              <a:t>Låner ut soundbokser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DE4C3F8-820C-6739-EAEB-6DD465304822}"/>
              </a:ext>
            </a:extLst>
          </p:cNvPr>
          <p:cNvSpPr txBox="1"/>
          <p:nvPr/>
        </p:nvSpPr>
        <p:spPr>
          <a:xfrm>
            <a:off x="1385207" y="5314199"/>
            <a:ext cx="392744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nb-NO" sz="3200" b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61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00938 -0.243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BF5F76-6BF9-8E88-D005-82F5C4E0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868"/>
            <a:ext cx="10515600" cy="1325563"/>
          </a:xfrm>
        </p:spPr>
        <p:txBody>
          <a:bodyPr/>
          <a:lstStyle/>
          <a:p>
            <a:pPr algn="ctr"/>
            <a:r>
              <a:rPr lang="nb-NO"/>
              <a:t>Hvem har ansvar for SSM?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F1096D-C570-FA72-E91A-68FAF1BCD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5" b="17865"/>
          <a:stretch/>
        </p:blipFill>
        <p:spPr>
          <a:xfrm>
            <a:off x="1060851" y="1674053"/>
            <a:ext cx="2182076" cy="204276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EF6179-9062-2B86-7456-3DBB1C6E8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338" y="1667634"/>
            <a:ext cx="2569504" cy="205560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D682F9A-6F83-CFFB-D48B-76C5B8A2A681}"/>
              </a:ext>
            </a:extLst>
          </p:cNvPr>
          <p:cNvSpPr txBox="1"/>
          <p:nvPr/>
        </p:nvSpPr>
        <p:spPr>
          <a:xfrm>
            <a:off x="838200" y="4158388"/>
            <a:ext cx="279658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Velferdstinget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12 representanter</a:t>
            </a:r>
            <a:endParaRPr lang="nb-NO" sz="2400" dirty="0">
              <a:latin typeface="+mj-lt"/>
              <a:cs typeface="Calibri Ligh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Bestemmer retningslinjene for SSM</a:t>
            </a:r>
            <a:endParaRPr lang="nb-NO" sz="2400" dirty="0">
              <a:latin typeface="+mj-lt"/>
              <a:cs typeface="Calibri Ligh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49B136C-D77C-C143-8488-EAF3B8617536}"/>
              </a:ext>
            </a:extLst>
          </p:cNvPr>
          <p:cNvSpPr txBox="1"/>
          <p:nvPr/>
        </p:nvSpPr>
        <p:spPr>
          <a:xfrm>
            <a:off x="4660558" y="4158388"/>
            <a:ext cx="2965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Fordelingsutvalget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6 representanter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Bestemmer hvem som får penger og hvor mye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6B14EE2-89A2-9D8C-0CAE-E44A1BF10E6B}"/>
              </a:ext>
            </a:extLst>
          </p:cNvPr>
          <p:cNvSpPr txBox="1"/>
          <p:nvPr/>
        </p:nvSpPr>
        <p:spPr>
          <a:xfrm>
            <a:off x="8651630" y="4343054"/>
            <a:ext cx="2839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Arbeidsutvalget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4 honorerte verv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b-NO" sz="2400">
                <a:latin typeface="+mj-lt"/>
              </a:rPr>
              <a:t>Leder organisasjonen</a:t>
            </a:r>
          </a:p>
        </p:txBody>
      </p:sp>
      <p:pic>
        <p:nvPicPr>
          <p:cNvPr id="6148" name="Picture 4" descr="Forhåndsvisning av bilde">
            <a:extLst>
              <a:ext uri="{FF2B5EF4-FFF2-40B4-BE49-F238E27FC236}">
                <a16:creationId xmlns:a16="http://schemas.microsoft.com/office/drawing/2014/main" id="{9366BE80-6A2F-AFB0-0E54-E6F54A016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11004" r="9752" b="7609"/>
          <a:stretch/>
        </p:blipFill>
        <p:spPr bwMode="auto">
          <a:xfrm>
            <a:off x="8764422" y="1517748"/>
            <a:ext cx="2366727" cy="23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3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67010D-2909-F9A7-CCBC-85F9EAB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Hvem skal dere kontakte om SSM?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741D4E-6C7C-217A-F88F-DEEBCD755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4"/>
            <a:ext cx="5181600" cy="48002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3200"/>
              <a:t>Søknader, spørsmål om SSM og betalingsanmodninger</a:t>
            </a:r>
          </a:p>
          <a:p>
            <a:pPr marL="0" indent="0">
              <a:buNone/>
            </a:pPr>
            <a:endParaRPr lang="nb-NO" sz="2400"/>
          </a:p>
          <a:p>
            <a:pPr marL="0" indent="0">
              <a:buNone/>
            </a:pPr>
            <a:r>
              <a:rPr lang="nb-NO" sz="3200"/>
              <a:t>Spørsmål om å drive forening</a:t>
            </a:r>
            <a:endParaRPr lang="nb-NO" sz="3200">
              <a:cs typeface="Calibri"/>
            </a:endParaRPr>
          </a:p>
          <a:p>
            <a:pPr marL="0" indent="0">
              <a:buNone/>
            </a:pPr>
            <a:endParaRPr lang="nb-NO" sz="3200"/>
          </a:p>
          <a:p>
            <a:pPr marL="0" indent="0">
              <a:buNone/>
            </a:pPr>
            <a:endParaRPr lang="nb-NO" sz="3200"/>
          </a:p>
          <a:p>
            <a:pPr marL="0" indent="0">
              <a:buNone/>
            </a:pPr>
            <a:r>
              <a:rPr lang="nb-NO" sz="3200"/>
              <a:t>Kan kontaktes dersom Organisatorisk nestleder ikke svarer innen 4 arbeidsdager</a:t>
            </a:r>
            <a:endParaRPr lang="nb-NO">
              <a:cs typeface="Calibri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62A22C-DFDE-B556-23F6-7E5039596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2562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300">
                <a:solidFill>
                  <a:srgbClr val="DF006E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ssm@vt-agder.no</a:t>
            </a:r>
            <a:endParaRPr lang="nb-NO" sz="3300">
              <a:solidFill>
                <a:srgbClr val="DF006E"/>
              </a:solidFill>
              <a:latin typeface="+mj-lt"/>
            </a:endParaRPr>
          </a:p>
          <a:p>
            <a:pPr marL="0" indent="0">
              <a:buNone/>
            </a:pPr>
            <a:endParaRPr lang="nb-NO" sz="4800">
              <a:latin typeface="+mj-lt"/>
            </a:endParaRPr>
          </a:p>
          <a:p>
            <a:pPr marL="0" indent="0">
              <a:buNone/>
            </a:pPr>
            <a:r>
              <a:rPr lang="nb-NO" sz="3300">
                <a:latin typeface="+mj-lt"/>
              </a:rPr>
              <a:t>Organisatorisk nestleder</a:t>
            </a:r>
          </a:p>
          <a:p>
            <a:pPr marL="0" indent="0">
              <a:buNone/>
            </a:pPr>
            <a:r>
              <a:rPr lang="nb-NO" sz="3300">
                <a:solidFill>
                  <a:srgbClr val="DF006E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organisatorisk@vt-agder.no</a:t>
            </a:r>
            <a:endParaRPr lang="nb-NO" sz="3300">
              <a:solidFill>
                <a:srgbClr val="DF006E"/>
              </a:solidFill>
              <a:latin typeface="+mj-lt"/>
            </a:endParaRPr>
          </a:p>
          <a:p>
            <a:pPr marL="0" indent="0">
              <a:buNone/>
            </a:pPr>
            <a:endParaRPr lang="nb-NO" sz="3300">
              <a:latin typeface="+mj-lt"/>
            </a:endParaRPr>
          </a:p>
          <a:p>
            <a:pPr marL="0" indent="0">
              <a:buNone/>
            </a:pPr>
            <a:r>
              <a:rPr lang="nb-NO" sz="3300">
                <a:latin typeface="+mj-lt"/>
              </a:rPr>
              <a:t>Leder</a:t>
            </a:r>
          </a:p>
          <a:p>
            <a:pPr marL="0" indent="0">
              <a:buNone/>
            </a:pPr>
            <a:r>
              <a:rPr lang="nb-NO" sz="3300">
                <a:solidFill>
                  <a:srgbClr val="DF006E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leder@vt-agder.no</a:t>
            </a:r>
            <a:r>
              <a:rPr lang="nb-NO" sz="3300">
                <a:solidFill>
                  <a:srgbClr val="DF006E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0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87E57D2-C638-6774-C595-A1CCBF60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66366"/>
            <a:ext cx="4762500" cy="711200"/>
          </a:xfrm>
          <a:prstGeom prst="rect">
            <a:avLst/>
          </a:prstGeom>
        </p:spPr>
      </p:pic>
      <p:sp>
        <p:nvSpPr>
          <p:cNvPr id="2" name="Pil ned 1">
            <a:extLst>
              <a:ext uri="{FF2B5EF4-FFF2-40B4-BE49-F238E27FC236}">
                <a16:creationId xmlns:a16="http://schemas.microsoft.com/office/drawing/2014/main" id="{2018FE6D-13D1-96E8-8B66-2AA6D125C444}"/>
              </a:ext>
            </a:extLst>
          </p:cNvPr>
          <p:cNvSpPr/>
          <p:nvPr/>
        </p:nvSpPr>
        <p:spPr>
          <a:xfrm>
            <a:off x="5829300" y="0"/>
            <a:ext cx="657225" cy="1471613"/>
          </a:xfrm>
          <a:prstGeom prst="downArrow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l ned 2">
            <a:extLst>
              <a:ext uri="{FF2B5EF4-FFF2-40B4-BE49-F238E27FC236}">
                <a16:creationId xmlns:a16="http://schemas.microsoft.com/office/drawing/2014/main" id="{9F6072F0-36E1-A658-9388-19D5EEF88CA2}"/>
              </a:ext>
            </a:extLst>
          </p:cNvPr>
          <p:cNvSpPr/>
          <p:nvPr/>
        </p:nvSpPr>
        <p:spPr>
          <a:xfrm>
            <a:off x="6737433" y="0"/>
            <a:ext cx="657225" cy="897857"/>
          </a:xfrm>
          <a:prstGeom prst="downArrow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 ned 5">
            <a:extLst>
              <a:ext uri="{FF2B5EF4-FFF2-40B4-BE49-F238E27FC236}">
                <a16:creationId xmlns:a16="http://schemas.microsoft.com/office/drawing/2014/main" id="{0AEF982A-40FC-20A5-2CA0-4A56EE2939D6}"/>
              </a:ext>
            </a:extLst>
          </p:cNvPr>
          <p:cNvSpPr/>
          <p:nvPr/>
        </p:nvSpPr>
        <p:spPr>
          <a:xfrm>
            <a:off x="7645566" y="-1"/>
            <a:ext cx="657225" cy="1885951"/>
          </a:xfrm>
          <a:prstGeom prst="downArrow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ned 6">
            <a:extLst>
              <a:ext uri="{FF2B5EF4-FFF2-40B4-BE49-F238E27FC236}">
                <a16:creationId xmlns:a16="http://schemas.microsoft.com/office/drawing/2014/main" id="{C45F0744-FE40-F134-D839-0A8C9D80EDEB}"/>
              </a:ext>
            </a:extLst>
          </p:cNvPr>
          <p:cNvSpPr/>
          <p:nvPr/>
        </p:nvSpPr>
        <p:spPr>
          <a:xfrm>
            <a:off x="8553699" y="0"/>
            <a:ext cx="657225" cy="1300164"/>
          </a:xfrm>
          <a:prstGeom prst="downArrow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>
            <a:extLst>
              <a:ext uri="{FF2B5EF4-FFF2-40B4-BE49-F238E27FC236}">
                <a16:creationId xmlns:a16="http://schemas.microsoft.com/office/drawing/2014/main" id="{19C553D3-EA68-6C68-282A-C546018F45EA}"/>
              </a:ext>
            </a:extLst>
          </p:cNvPr>
          <p:cNvSpPr/>
          <p:nvPr/>
        </p:nvSpPr>
        <p:spPr>
          <a:xfrm>
            <a:off x="9461832" y="-1"/>
            <a:ext cx="657225" cy="757239"/>
          </a:xfrm>
          <a:prstGeom prst="downArrow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ned 8">
            <a:extLst>
              <a:ext uri="{FF2B5EF4-FFF2-40B4-BE49-F238E27FC236}">
                <a16:creationId xmlns:a16="http://schemas.microsoft.com/office/drawing/2014/main" id="{A9843220-883A-57AF-FF6B-8E5648803AB8}"/>
              </a:ext>
            </a:extLst>
          </p:cNvPr>
          <p:cNvSpPr/>
          <p:nvPr/>
        </p:nvSpPr>
        <p:spPr>
          <a:xfrm>
            <a:off x="10369965" y="-2257"/>
            <a:ext cx="657225" cy="1471613"/>
          </a:xfrm>
          <a:prstGeom prst="downArrow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ned 10">
            <a:extLst>
              <a:ext uri="{FF2B5EF4-FFF2-40B4-BE49-F238E27FC236}">
                <a16:creationId xmlns:a16="http://schemas.microsoft.com/office/drawing/2014/main" id="{C4F1DE91-2CBD-9AE3-B55D-D6FD33CCA173}"/>
              </a:ext>
            </a:extLst>
          </p:cNvPr>
          <p:cNvSpPr/>
          <p:nvPr/>
        </p:nvSpPr>
        <p:spPr>
          <a:xfrm>
            <a:off x="11278098" y="0"/>
            <a:ext cx="657225" cy="2000250"/>
          </a:xfrm>
          <a:prstGeom prst="downArrow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799A329-D75C-D7A4-8AE4-F0A90EF0B21F}"/>
              </a:ext>
            </a:extLst>
          </p:cNvPr>
          <p:cNvSpPr txBox="1"/>
          <p:nvPr/>
        </p:nvSpPr>
        <p:spPr>
          <a:xfrm>
            <a:off x="2271684" y="2875002"/>
            <a:ext cx="7648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>
                <a:latin typeface="+mj-lt"/>
              </a:rPr>
              <a:t>Retningslinjer for SSM</a:t>
            </a:r>
          </a:p>
        </p:txBody>
      </p:sp>
    </p:spTree>
    <p:extLst>
      <p:ext uri="{BB962C8B-B14F-4D97-AF65-F5344CB8AC3E}">
        <p14:creationId xmlns:p14="http://schemas.microsoft.com/office/powerpoint/2010/main" val="38200214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87E57D2-C638-6774-C595-A1CCBF60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266366"/>
            <a:ext cx="4762500" cy="7112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3DC330F-8D48-C578-F870-5F4167574EF6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DF006E"/>
          </a:solidFill>
          <a:ln>
            <a:solidFill>
              <a:srgbClr val="DF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E05DE0E-84EC-3A81-AFBA-7E8867C3EBC3}"/>
              </a:ext>
            </a:extLst>
          </p:cNvPr>
          <p:cNvSpPr txBox="1"/>
          <p:nvPr/>
        </p:nvSpPr>
        <p:spPr>
          <a:xfrm>
            <a:off x="1026220" y="3013501"/>
            <a:ext cx="3937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/>
              <a:t>Hvem kan søke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75ED2E0-662D-9FCF-0348-1CD565D33C41}"/>
              </a:ext>
            </a:extLst>
          </p:cNvPr>
          <p:cNvSpPr txBox="1"/>
          <p:nvPr/>
        </p:nvSpPr>
        <p:spPr>
          <a:xfrm>
            <a:off x="7216726" y="1690061"/>
            <a:ext cx="426283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>
                <a:solidFill>
                  <a:schemeClr val="bg1"/>
                </a:solidFill>
                <a:latin typeface="+mj-lt"/>
              </a:rPr>
              <a:t>Linjeforeninger</a:t>
            </a:r>
          </a:p>
          <a:p>
            <a:endParaRPr lang="nb-NO" sz="4400">
              <a:solidFill>
                <a:schemeClr val="bg1"/>
              </a:solidFill>
              <a:latin typeface="+mj-lt"/>
            </a:endParaRPr>
          </a:p>
          <a:p>
            <a:r>
              <a:rPr lang="nb-NO" sz="4400">
                <a:solidFill>
                  <a:schemeClr val="bg1"/>
                </a:solidFill>
                <a:latin typeface="+mj-lt"/>
              </a:rPr>
              <a:t>Studentaktiviteter</a:t>
            </a:r>
          </a:p>
          <a:p>
            <a:endParaRPr lang="nb-NO" sz="4400">
              <a:solidFill>
                <a:schemeClr val="bg1"/>
              </a:solidFill>
              <a:latin typeface="+mj-lt"/>
            </a:endParaRPr>
          </a:p>
          <a:p>
            <a:r>
              <a:rPr lang="nb-NO" sz="4400">
                <a:solidFill>
                  <a:schemeClr val="bg1"/>
                </a:solidFill>
                <a:latin typeface="+mj-lt"/>
              </a:rPr>
              <a:t>Studentråd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5302C03-D48B-A4D9-60CC-7AFF23E6BC86}"/>
              </a:ext>
            </a:extLst>
          </p:cNvPr>
          <p:cNvSpPr txBox="1"/>
          <p:nvPr/>
        </p:nvSpPr>
        <p:spPr>
          <a:xfrm>
            <a:off x="6289432" y="6012932"/>
            <a:ext cx="570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/>
                </a:solidFill>
                <a:latin typeface="+mj-lt"/>
              </a:rPr>
              <a:t>*ved høyskoler og universiteter tilknyttet </a:t>
            </a:r>
            <a:r>
              <a:rPr lang="nb-NO" sz="2400" err="1">
                <a:solidFill>
                  <a:schemeClr val="bg1"/>
                </a:solidFill>
                <a:latin typeface="+mj-lt"/>
              </a:rPr>
              <a:t>SiA</a:t>
            </a:r>
            <a:endParaRPr lang="nb-NO" sz="2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457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8F55C6E714D4AA4DB47797741BE50" ma:contentTypeVersion="15" ma:contentTypeDescription="Create a new document." ma:contentTypeScope="" ma:versionID="deb4f4a96c4a5013b4f022f563455dc3">
  <xsd:schema xmlns:xsd="http://www.w3.org/2001/XMLSchema" xmlns:xs="http://www.w3.org/2001/XMLSchema" xmlns:p="http://schemas.microsoft.com/office/2006/metadata/properties" xmlns:ns2="99954ca3-ea22-4ef1-b062-5772874d2d33" xmlns:ns3="2c24b997-f800-4198-9c4c-738e807cbf24" targetNamespace="http://schemas.microsoft.com/office/2006/metadata/properties" ma:root="true" ma:fieldsID="1076cc826d524d9ed3388cd06c90eb41" ns2:_="" ns3:_="">
    <xsd:import namespace="99954ca3-ea22-4ef1-b062-5772874d2d33"/>
    <xsd:import namespace="2c24b997-f800-4198-9c4c-738e807cb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54ca3-ea22-4ef1-b062-5772874d2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66b889b-61b0-446a-8cb0-5b450e88e3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4b997-f800-4198-9c4c-738e807cbf2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e10d0b6-9d09-487d-9ea0-71842a13906a}" ma:internalName="TaxCatchAll" ma:showField="CatchAllData" ma:web="2c24b997-f800-4198-9c4c-738e807cb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954ca3-ea22-4ef1-b062-5772874d2d33">
      <Terms xmlns="http://schemas.microsoft.com/office/infopath/2007/PartnerControls"/>
    </lcf76f155ced4ddcb4097134ff3c332f>
    <TaxCatchAll xmlns="2c24b997-f800-4198-9c4c-738e807cbf24" xsi:nil="true"/>
  </documentManagement>
</p:properties>
</file>

<file path=customXml/itemProps1.xml><?xml version="1.0" encoding="utf-8"?>
<ds:datastoreItem xmlns:ds="http://schemas.openxmlformats.org/officeDocument/2006/customXml" ds:itemID="{3C46234A-0883-4A5E-AFD1-00E3B380A5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19586-F957-4747-B644-818278D73572}">
  <ds:schemaRefs>
    <ds:schemaRef ds:uri="2c24b997-f800-4198-9c4c-738e807cbf24"/>
    <ds:schemaRef ds:uri="99954ca3-ea22-4ef1-b062-5772874d2d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76C382-4BDB-45B1-8EF7-7DAA1503BEBD}">
  <ds:schemaRefs>
    <ds:schemaRef ds:uri="http://schemas.microsoft.com/office/infopath/2007/PartnerControls"/>
    <ds:schemaRef ds:uri="99954ca3-ea22-4ef1-b062-5772874d2d33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2c24b997-f800-4198-9c4c-738e807cbf2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680</Words>
  <Application>Microsoft Office PowerPoint</Application>
  <PresentationFormat>Widescreen</PresentationFormat>
  <Paragraphs>142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0" baseType="lpstr">
      <vt:lpstr>Office-tema</vt:lpstr>
      <vt:lpstr>SSM-kurs</vt:lpstr>
      <vt:lpstr>PowerPoint-presentasjon</vt:lpstr>
      <vt:lpstr>PowerPoint-presentasjon</vt:lpstr>
      <vt:lpstr>PowerPoint-presentasjon</vt:lpstr>
      <vt:lpstr>PowerPoint-presentasjon</vt:lpstr>
      <vt:lpstr>Hvem har ansvar for SSM?</vt:lpstr>
      <vt:lpstr>Hvem skal dere kontakte om SSM?</vt:lpstr>
      <vt:lpstr>PowerPoint-presentasjon</vt:lpstr>
      <vt:lpstr>PowerPoint-presentasjon</vt:lpstr>
      <vt:lpstr>PowerPoint-presentasjon</vt:lpstr>
      <vt:lpstr>Søkekriterier</vt:lpstr>
      <vt:lpstr>Krav til de som søker </vt:lpstr>
      <vt:lpstr>FEM</vt:lpstr>
      <vt:lpstr>Søker du bare grunnstøtte trenger du:</vt:lpstr>
      <vt:lpstr>Søker du MINDRE enn 50 000kr trenger du:</vt:lpstr>
      <vt:lpstr>Søker du MER enn 50 000kr trenger du:</vt:lpstr>
      <vt:lpstr>Er du studentråd/studentdemokrati?</vt:lpstr>
      <vt:lpstr>Søknadsrapport</vt:lpstr>
      <vt:lpstr>PowerPoint-presentasjon</vt:lpstr>
      <vt:lpstr>PowerPoint-presentasjon</vt:lpstr>
      <vt:lpstr>Begrunnelse av viktighetsgrad</vt:lpstr>
      <vt:lpstr>PowerPoint-presentasjon</vt:lpstr>
      <vt:lpstr>PowerPoint-presentasjon</vt:lpstr>
      <vt:lpstr>Grunnstøtte</vt:lpstr>
      <vt:lpstr>Riktig:</vt:lpstr>
      <vt:lpstr>PowerPoint-presentasjon</vt:lpstr>
      <vt:lpstr>PowerPoint-presentasjon</vt:lpstr>
      <vt:lpstr>PowerPoint-presentasjon</vt:lpstr>
      <vt:lpstr>SÅNN skal det gjøres: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SSM-kurs</dc:title>
  <dc:creator>Helene Ecklo Brevik</dc:creator>
  <cp:lastModifiedBy>Sigrid Lindemark Solheim</cp:lastModifiedBy>
  <cp:revision>10</cp:revision>
  <dcterms:created xsi:type="dcterms:W3CDTF">2023-02-22T21:28:32Z</dcterms:created>
  <dcterms:modified xsi:type="dcterms:W3CDTF">2023-09-24T17:50:13Z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0x01010038F8F55C6E714D4AA4DB47797741BE50</vt:lpwstr>
  </property>
  <property fmtid="{D5CDD505-2E9C-101B-9397-08002B2CF9AE}" pid="3" name="MediaServiceImageTags">
    <vt:lpwstr/>
  </property>
</Properties>
</file>